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5CB9-B777-4763-8EEA-C82A24778A12}" type="datetimeFigureOut">
              <a:rPr lang="it-IT" smtClean="0"/>
              <a:t>09/05/2013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FB6A-604F-4B27-87E5-21CF35F46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7958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5CB9-B777-4763-8EEA-C82A24778A12}" type="datetimeFigureOut">
              <a:rPr lang="it-IT" smtClean="0"/>
              <a:t>09/05/2013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FB6A-604F-4B27-87E5-21CF35F46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3444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5CB9-B777-4763-8EEA-C82A24778A12}" type="datetimeFigureOut">
              <a:rPr lang="it-IT" smtClean="0"/>
              <a:t>09/05/2013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FB6A-604F-4B27-87E5-21CF35F46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5604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5CB9-B777-4763-8EEA-C82A24778A12}" type="datetimeFigureOut">
              <a:rPr lang="it-IT" smtClean="0"/>
              <a:t>09/05/2013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FB6A-604F-4B27-87E5-21CF35F46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2990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5CB9-B777-4763-8EEA-C82A24778A12}" type="datetimeFigureOut">
              <a:rPr lang="it-IT" smtClean="0"/>
              <a:t>09/05/2013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FB6A-604F-4B27-87E5-21CF35F46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0740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5CB9-B777-4763-8EEA-C82A24778A12}" type="datetimeFigureOut">
              <a:rPr lang="it-IT" smtClean="0"/>
              <a:t>09/05/2013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FB6A-604F-4B27-87E5-21CF35F46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4955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5CB9-B777-4763-8EEA-C82A24778A12}" type="datetimeFigureOut">
              <a:rPr lang="it-IT" smtClean="0"/>
              <a:t>09/05/2013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FB6A-604F-4B27-87E5-21CF35F46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4583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5CB9-B777-4763-8EEA-C82A24778A12}" type="datetimeFigureOut">
              <a:rPr lang="it-IT" smtClean="0"/>
              <a:t>09/05/2013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FB6A-604F-4B27-87E5-21CF35F46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803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5CB9-B777-4763-8EEA-C82A24778A12}" type="datetimeFigureOut">
              <a:rPr lang="it-IT" smtClean="0"/>
              <a:t>09/05/2013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FB6A-604F-4B27-87E5-21CF35F46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9589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5CB9-B777-4763-8EEA-C82A24778A12}" type="datetimeFigureOut">
              <a:rPr lang="it-IT" smtClean="0"/>
              <a:t>09/05/2013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FB6A-604F-4B27-87E5-21CF35F46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4167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5CB9-B777-4763-8EEA-C82A24778A12}" type="datetimeFigureOut">
              <a:rPr lang="it-IT" smtClean="0"/>
              <a:t>09/05/2013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2FB6A-604F-4B27-87E5-21CF35F46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3241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C5CB9-B777-4763-8EEA-C82A24778A12}" type="datetimeFigureOut">
              <a:rPr lang="it-IT" smtClean="0"/>
              <a:t>09/05/2013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2FB6A-604F-4B27-87E5-21CF35F460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364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funzioniobiettivo.it/medie_file/scrittura/storia/luoghi.htm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i="1" dirty="0" smtClean="0">
                <a:solidFill>
                  <a:srgbClr val="C00000"/>
                </a:solidFill>
              </a:rPr>
              <a:t>SCRIPTA MANENT…</a:t>
            </a:r>
            <a:endParaRPr lang="it-IT" b="1" i="1" dirty="0">
              <a:solidFill>
                <a:srgbClr val="C0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b="1" dirty="0">
                <a:solidFill>
                  <a:srgbClr val="FF0000"/>
                </a:solidFill>
              </a:rPr>
              <a:t>STORIA DELLA SCRITTURA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8561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/>
              <a:t/>
            </a:r>
            <a:br>
              <a:rPr lang="it-IT" sz="2400" b="1" dirty="0"/>
            </a:br>
            <a:r>
              <a:rPr lang="it-IT" sz="2400" b="1" dirty="0" smtClean="0"/>
              <a:t/>
            </a:r>
            <a:br>
              <a:rPr lang="it-IT" sz="2400" b="1" dirty="0" smtClean="0"/>
            </a:br>
            <a:r>
              <a:rPr lang="it-IT" sz="2400" b="1" dirty="0"/>
              <a:t/>
            </a:r>
            <a:br>
              <a:rPr lang="it-IT" sz="2400" b="1" dirty="0"/>
            </a:br>
            <a:r>
              <a:rPr lang="it-IT" sz="2400" b="1" dirty="0" smtClean="0"/>
              <a:t>TAVOLETTA </a:t>
            </a:r>
            <a:r>
              <a:rPr lang="it-IT" sz="2400" b="1" dirty="0"/>
              <a:t>CON SCRITTURA CUNEIFORME</a:t>
            </a:r>
            <a:br>
              <a:rPr lang="it-IT" sz="2400" b="1" dirty="0"/>
            </a:br>
            <a:r>
              <a:rPr lang="it-IT" sz="2400" b="1" dirty="0"/>
              <a:t>EBLA (SIRIA) - III MILLENNIO a.C</a:t>
            </a:r>
            <a:r>
              <a:rPr lang="it-IT" sz="2400" b="1" dirty="0" smtClean="0"/>
              <a:t>.</a:t>
            </a:r>
            <a:br>
              <a:rPr lang="it-IT" sz="2400" b="1" dirty="0" smtClean="0"/>
            </a:br>
            <a:r>
              <a:rPr lang="it-IT" sz="2400" b="1" dirty="0"/>
              <a:t>STRUMENTO DI METALLO, D'AVORIO O DI LEGNO</a:t>
            </a:r>
            <a:r>
              <a:rPr lang="it-IT" sz="2400" dirty="0"/>
              <a:t/>
            </a:r>
            <a:br>
              <a:rPr lang="it-IT" sz="2400" dirty="0"/>
            </a:br>
            <a:r>
              <a:rPr lang="it-IT" sz="2400" b="1" dirty="0"/>
              <a:t>ARGILLA</a:t>
            </a:r>
            <a:r>
              <a:rPr lang="it-IT" sz="2400" dirty="0"/>
              <a:t/>
            </a:r>
            <a:br>
              <a:rPr lang="it-IT" sz="2400" dirty="0"/>
            </a:br>
            <a:endParaRPr lang="it-IT" sz="2400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564904"/>
            <a:ext cx="4176464" cy="3672407"/>
          </a:xfrm>
        </p:spPr>
      </p:pic>
    </p:spTree>
    <p:extLst>
      <p:ext uri="{BB962C8B-B14F-4D97-AF65-F5344CB8AC3E}">
        <p14:creationId xmlns:p14="http://schemas.microsoft.com/office/powerpoint/2010/main" val="3151630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it-IT" sz="4000" b="1" dirty="0" smtClean="0"/>
              <a:t/>
            </a:r>
            <a:br>
              <a:rPr lang="it-IT" sz="4000" b="1" dirty="0" smtClean="0"/>
            </a:br>
            <a:r>
              <a:rPr lang="it-IT" sz="4000" b="1" dirty="0" smtClean="0"/>
              <a:t>I </a:t>
            </a:r>
            <a:r>
              <a:rPr lang="it-IT" sz="4000" b="1" dirty="0"/>
              <a:t>GEROGLIFICI E GLI IDEOGRAMMI</a:t>
            </a: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>
            <a:normAutofit fontScale="62500" lnSpcReduction="20000"/>
          </a:bodyPr>
          <a:lstStyle/>
          <a:p>
            <a:r>
              <a:rPr lang="it-IT" b="1" dirty="0"/>
              <a:t>GEROGLIFICI: SACRI SEGNI SCOLPITI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b="1" dirty="0"/>
              <a:t/>
            </a:r>
            <a:br>
              <a:rPr lang="it-IT" b="1" dirty="0"/>
            </a:br>
            <a:r>
              <a:rPr lang="it-IT" b="1" dirty="0"/>
              <a:t>LA PAROLA GEROGLIFICO DERIVA DAL GRECO "GRAMMATA IEROGLIFICI", NOME DATO DA CLEMENTE ALESSANDRINO E VUOL DIRE LETTERE SACRE INCISE, ANCHE SE NON AVEVANO NULLA DI SACRO, PERCHE' ERANO IMPIEGATE PER QUALUNQUE ARGOMENTO</a:t>
            </a:r>
            <a:r>
              <a:rPr lang="it-IT" b="1" dirty="0" smtClean="0"/>
              <a:t>.</a:t>
            </a:r>
          </a:p>
          <a:p>
            <a:r>
              <a:rPr lang="it-IT" b="1" dirty="0"/>
              <a:t/>
            </a:r>
            <a:br>
              <a:rPr lang="it-IT" b="1" dirty="0"/>
            </a:br>
            <a:r>
              <a:rPr lang="it-IT" b="1" dirty="0"/>
              <a:t>MENTRE BABILONESI E ASSIRI USAVANO I CARATTERI CUNEIFORMI, NELL'EGITTO DEL 3000 a.C. GLI EGIZI USAVANO I GEROGLIFICI, ED UTILIZZAVANO SEGNI CHE INDICAVANO L'OGGETTO, MA INTRODUCEVANO ANCHE L'IDEOGRAMMA, CIOE' IL CONCETTO AD ESSO COLLEGABILE.</a:t>
            </a:r>
            <a:endParaRPr lang="it-IT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420888"/>
            <a:ext cx="3672408" cy="1368153"/>
          </a:xfrm>
        </p:spPr>
      </p:pic>
    </p:spTree>
    <p:extLst>
      <p:ext uri="{BB962C8B-B14F-4D97-AF65-F5344CB8AC3E}">
        <p14:creationId xmlns:p14="http://schemas.microsoft.com/office/powerpoint/2010/main" val="4071900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IMPORTANTE!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b="1" dirty="0" smtClean="0"/>
              <a:t>I </a:t>
            </a:r>
            <a:r>
              <a:rPr lang="it-IT" b="1" dirty="0"/>
              <a:t>GEROGLIFICI EGIZIANI INTRODUCONO UNA </a:t>
            </a:r>
            <a:r>
              <a:rPr lang="it-IT" b="1" dirty="0" smtClean="0"/>
              <a:t>NOVITA‘:</a:t>
            </a:r>
          </a:p>
          <a:p>
            <a:r>
              <a:rPr lang="it-IT" b="1" dirty="0" smtClean="0"/>
              <a:t> </a:t>
            </a:r>
            <a:r>
              <a:rPr lang="it-IT" b="1" dirty="0"/>
              <a:t>AD OGNI GEROGLIFICO VIENE ATTRIBUITO IL VALORE DELL'INIZIALE DELLA PAROLA RAPPRESENTATA; </a:t>
            </a:r>
            <a:endParaRPr lang="it-IT" b="1" dirty="0" smtClean="0"/>
          </a:p>
          <a:p>
            <a:r>
              <a:rPr lang="it-IT" b="1" dirty="0" smtClean="0"/>
              <a:t>E</a:t>
            </a:r>
            <a:r>
              <a:rPr lang="it-IT" b="1" dirty="0"/>
              <a:t>' COME SE COL DISEGNO DEL PIEDE NOI INDICASSIMO IL SUONO P.</a:t>
            </a:r>
            <a:endParaRPr lang="it-IT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300" y="2276872"/>
            <a:ext cx="2703140" cy="1872059"/>
          </a:xfrm>
        </p:spPr>
      </p:pic>
    </p:spTree>
    <p:extLst>
      <p:ext uri="{BB962C8B-B14F-4D97-AF65-F5344CB8AC3E}">
        <p14:creationId xmlns:p14="http://schemas.microsoft.com/office/powerpoint/2010/main" val="1501683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Autofit/>
          </a:bodyPr>
          <a:lstStyle/>
          <a:p>
            <a:r>
              <a:rPr lang="it-IT" sz="1600" b="1" dirty="0">
                <a:solidFill>
                  <a:srgbClr val="FF0000"/>
                </a:solidFill>
              </a:rPr>
              <a:t>GEROGLIFICI DEL PAPIRO </a:t>
            </a:r>
            <a:r>
              <a:rPr lang="it-IT" sz="1600" b="1" dirty="0" smtClean="0">
                <a:solidFill>
                  <a:srgbClr val="FF0000"/>
                </a:solidFill>
              </a:rPr>
              <a:t>DEL</a:t>
            </a:r>
            <a:br>
              <a:rPr lang="it-IT" sz="1600" b="1" dirty="0" smtClean="0">
                <a:solidFill>
                  <a:srgbClr val="FF0000"/>
                </a:solidFill>
              </a:rPr>
            </a:br>
            <a:r>
              <a:rPr lang="it-IT" sz="1600" b="1" dirty="0" smtClean="0">
                <a:solidFill>
                  <a:srgbClr val="FF0000"/>
                </a:solidFill>
              </a:rPr>
              <a:t> «LIBRO </a:t>
            </a:r>
            <a:r>
              <a:rPr lang="it-IT" sz="1600" b="1" dirty="0">
                <a:solidFill>
                  <a:srgbClr val="FF0000"/>
                </a:solidFill>
              </a:rPr>
              <a:t>DEI </a:t>
            </a:r>
            <a:r>
              <a:rPr lang="it-IT" sz="1600" b="1" dirty="0" smtClean="0">
                <a:solidFill>
                  <a:srgbClr val="FF0000"/>
                </a:solidFill>
              </a:rPr>
              <a:t>MORTI»</a:t>
            </a:r>
            <a:br>
              <a:rPr lang="it-IT" sz="1600" b="1" dirty="0" smtClean="0">
                <a:solidFill>
                  <a:srgbClr val="FF0000"/>
                </a:solidFill>
              </a:rPr>
            </a:br>
            <a:r>
              <a:rPr lang="it-IT" sz="1600" b="1" u="sng" dirty="0"/>
              <a:t>Strumenti e materiali scrittori</a:t>
            </a:r>
            <a:r>
              <a:rPr lang="it-IT" sz="1600" u="sng" dirty="0"/>
              <a:t/>
            </a:r>
            <a:br>
              <a:rPr lang="it-IT" sz="1600" u="sng" dirty="0"/>
            </a:br>
            <a:r>
              <a:rPr lang="it-IT" sz="1600" b="1" dirty="0"/>
              <a:t>PAPIRO, CON CUI SI FORMAVA ANCHE UN LIBRO A FORMA DI ROTOLO, PARETI</a:t>
            </a:r>
            <a:r>
              <a:rPr lang="it-IT" sz="1600" dirty="0"/>
              <a:t/>
            </a:r>
            <a:br>
              <a:rPr lang="it-IT" sz="1600" dirty="0"/>
            </a:br>
            <a:r>
              <a:rPr lang="it-IT" sz="1600" b="1" dirty="0"/>
              <a:t>ASTICCIOLA DI BAMBU' TAGLIATA TRASVERSALMENTE</a:t>
            </a:r>
            <a:r>
              <a:rPr lang="it-IT" sz="1600" dirty="0"/>
              <a:t/>
            </a:r>
            <a:br>
              <a:rPr lang="it-IT" sz="1600" dirty="0"/>
            </a:br>
            <a:r>
              <a:rPr lang="it-IT" sz="1600" b="1" dirty="0"/>
              <a:t>INCHIOSTRO COMPOSTO DI NERO DI FULIGGINE O DI CARBONE DI LEGNO, GRATTATO DAL VASELLAME DI CUCINA E TRATTATO CON UNA LEGGERA SOLUZIONE DI COLLA</a:t>
            </a:r>
            <a:r>
              <a:rPr lang="it-IT" sz="1600" dirty="0"/>
              <a:t/>
            </a:r>
            <a:br>
              <a:rPr lang="it-IT" sz="1600" dirty="0"/>
            </a:br>
            <a:endParaRPr lang="it-IT" sz="1600" dirty="0"/>
          </a:p>
        </p:txBody>
      </p:sp>
      <p:pic>
        <p:nvPicPr>
          <p:cNvPr id="7" name="Segnaposto contenut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204864"/>
            <a:ext cx="5328592" cy="4320480"/>
          </a:xfrm>
        </p:spPr>
      </p:pic>
    </p:spTree>
    <p:extLst>
      <p:ext uri="{BB962C8B-B14F-4D97-AF65-F5344CB8AC3E}">
        <p14:creationId xmlns:p14="http://schemas.microsoft.com/office/powerpoint/2010/main" val="2632158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L'ALFABETO</a:t>
            </a:r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b="1" dirty="0" smtClean="0"/>
              <a:t>Disegno </a:t>
            </a:r>
            <a:r>
              <a:rPr lang="it-IT" b="1" dirty="0"/>
              <a:t>- segno - cosa - idea - suono</a:t>
            </a:r>
            <a:endParaRPr lang="it-IT" dirty="0"/>
          </a:p>
          <a:p>
            <a:r>
              <a:rPr lang="it-IT" b="1" dirty="0"/>
              <a:t>DALLA SCRITTURA PER IMMAGINI AI SIMBOLI CHE INDICANO I SUONI, SI E' ARRIVATI SECONDO IL PRINCIPIO DEL REBUS.</a:t>
            </a:r>
            <a:br>
              <a:rPr lang="it-IT" b="1" dirty="0"/>
            </a:br>
            <a:r>
              <a:rPr lang="it-IT" b="1" dirty="0"/>
              <a:t>PRIMA SI RAPPRESENTAVA UN' IMMAGINE PER OGNI PAROLA, POI SI E' PASSATI A UNIRE DUE IMMAGINI PER INDICARE UNA TERZA PAROLA</a:t>
            </a:r>
            <a:r>
              <a:rPr lang="it-IT" b="1" dirty="0" smtClean="0"/>
              <a:t>.</a:t>
            </a:r>
          </a:p>
          <a:p>
            <a:r>
              <a:rPr lang="it-IT" b="1" dirty="0"/>
              <a:t>IN QUESTO MODO IL PRINCIPIO FONETICO, POCO ALLA VOLTA, HA PRESO IL SOPRAVVENTO SU QUELLO PITTOGRAFICO.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08382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88840"/>
            <a:ext cx="2736304" cy="2236291"/>
          </a:xfrm>
        </p:spPr>
      </p:pic>
      <p:pic>
        <p:nvPicPr>
          <p:cNvPr id="7" name="Segnaposto contenuto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204864"/>
            <a:ext cx="3672408" cy="2304256"/>
          </a:xfrm>
        </p:spPr>
      </p:pic>
    </p:spTree>
    <p:extLst>
      <p:ext uri="{BB962C8B-B14F-4D97-AF65-F5344CB8AC3E}">
        <p14:creationId xmlns:p14="http://schemas.microsoft.com/office/powerpoint/2010/main" val="33733628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it-IT" sz="4200" b="1" dirty="0"/>
              <a:t>NASCE COSI' L'ALFABETO SENZA VOCALI, CHE COMPARE PER LA PRIMA VOLTA NELLA PENISOLA DEL SINAI INTORNO AL 1800 a.C., NELLA ZONA MESOPOTAMICA, PRESSO I SUMERI, GLI ASSIRI, GLI EBREI E GLI ARABI</a:t>
            </a:r>
            <a:r>
              <a:rPr lang="it-IT" sz="4200" b="1" dirty="0" smtClean="0"/>
              <a:t>.</a:t>
            </a:r>
          </a:p>
          <a:p>
            <a:r>
              <a:rPr lang="it-IT" sz="4200" b="1" dirty="0"/>
              <a:t/>
            </a:r>
            <a:br>
              <a:rPr lang="it-IT" sz="4200" b="1" dirty="0"/>
            </a:br>
            <a:r>
              <a:rPr lang="it-IT" sz="4200" b="1" dirty="0"/>
              <a:t>ALCUNI SEGNI VENIVANO, INFATTI, USATI PER RAPPRESENTARE NON SOLO UNA COSA O UN'IDEA MA IL SUONO DELLA PAROLA CORRISPONDENTE ALLA COSA O ALL'IDEA</a:t>
            </a:r>
            <a:r>
              <a:rPr lang="it-IT" sz="4200" b="1" dirty="0" smtClean="0"/>
              <a:t>.</a:t>
            </a:r>
          </a:p>
          <a:p>
            <a:r>
              <a:rPr lang="it-IT" sz="4200" b="1" dirty="0"/>
              <a:t/>
            </a:r>
            <a:br>
              <a:rPr lang="it-IT" sz="4200" b="1" dirty="0"/>
            </a:br>
            <a:r>
              <a:rPr lang="it-IT" sz="4200" b="1" dirty="0"/>
              <a:t>SICCOME LA MAGGIOR PARTE DELLE PAROLE SUMERICHE ERA COSTITUITA DA UNA SOLA SILLABA, ALCUNI SEGNI INDICARONO UN SUONO SILLABICO</a:t>
            </a:r>
            <a:r>
              <a:rPr lang="it-IT" sz="4200" b="1" dirty="0" smtClean="0"/>
              <a:t>.</a:t>
            </a:r>
          </a:p>
          <a:p>
            <a:r>
              <a:rPr lang="it-IT" sz="4200" b="1" dirty="0"/>
              <a:t/>
            </a:r>
            <a:br>
              <a:rPr lang="it-IT" sz="4200" b="1" dirty="0"/>
            </a:br>
            <a:r>
              <a:rPr lang="it-IT" sz="4200" b="1" dirty="0"/>
              <a:t>L'ABBINAMENTO DI DIVERSI SEGNI, USANDO SEMPRE IL PRINCIPIO DEL REBUS, FORMAVA NUOVE PAROLE</a:t>
            </a:r>
            <a:r>
              <a:rPr lang="it-IT" sz="4200" b="1" dirty="0" smtClean="0"/>
              <a:t>.</a:t>
            </a:r>
          </a:p>
          <a:p>
            <a:r>
              <a:rPr lang="it-IT" sz="4200" b="1" dirty="0">
                <a:solidFill>
                  <a:srgbClr val="FF0000"/>
                </a:solidFill>
              </a:rPr>
              <a:t/>
            </a:r>
            <a:br>
              <a:rPr lang="it-IT" sz="4200" b="1" dirty="0">
                <a:solidFill>
                  <a:srgbClr val="FF0000"/>
                </a:solidFill>
              </a:rPr>
            </a:br>
            <a:r>
              <a:rPr lang="it-IT" sz="4200" b="1" dirty="0">
                <a:solidFill>
                  <a:srgbClr val="FF0000"/>
                </a:solidFill>
              </a:rPr>
              <a:t>DA QUESTO PRIMO ALFABETO DERIVARONO TUTTI GLI ALTRI.</a:t>
            </a:r>
            <a:r>
              <a:rPr lang="it-IT" sz="4200" b="1" dirty="0"/>
              <a:t/>
            </a:r>
            <a:br>
              <a:rPr lang="it-IT" sz="4200" b="1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97714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DALLA FENICIA…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b="1" dirty="0" smtClean="0"/>
              <a:t>L'ALFABETO FENICIO RISALE AL 1500 a. C. CIRCA E NON COMPRENDEVA LE VOCALI.</a:t>
            </a:r>
            <a:br>
              <a:rPr lang="it-IT" b="1" dirty="0" smtClean="0"/>
            </a:br>
            <a:r>
              <a:rPr lang="it-IT" b="1" dirty="0" smtClean="0"/>
              <a:t>ANCORA OGGI ESISTONO ALFABETI SENZA VOCALI (EBRAICO ED ARABO), ANCHE SE ESISTONO DELLE ESTENSIONI SONORE DEI SEGNI.</a:t>
            </a:r>
            <a:br>
              <a:rPr lang="it-IT" b="1" dirty="0" smtClean="0"/>
            </a:br>
            <a:r>
              <a:rPr lang="it-IT" b="1" dirty="0" smtClean="0"/>
              <a:t>ATTUALMENTE, NELLE SCUOLE ELEMENTARI ISRAELIANE, VICINO ALLE LETTERE SI AGGIUNGONO PUNTI E LINEE, PER FAR CAPIRE AI RAGAZZI COME LA PAROLA DEVE ESSERE LETTA.</a:t>
            </a:r>
            <a:endParaRPr lang="it-IT" dirty="0" smtClean="0"/>
          </a:p>
          <a:p>
            <a:r>
              <a:rPr lang="it-IT" b="1" dirty="0" smtClean="0"/>
              <a:t>LA LEGGENDA NARRA CHE L'EROE FENICIO CADMO, FONDATORE DI TEBE, ABBIA IMPORTATO IN GRECIA, INTORNO AL 1519 a. C., DALLA FENICIA, L'ALFABETO E PER QUESTO I GRECI LO CHIAMARONO FOINIKEIA GRAMMATA, LETTERE FENICIE.</a:t>
            </a: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157309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…ALLA GRECIA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 smtClean="0"/>
              <a:t>LA LEGGENDA NARRA CHE L'EROE FENICIO CADMO, FONDATORE DI TEBE, ABBIA IMPORTATO IN GRECIA, INTORNO AL 1519 a. C., DALLA FENICIA, L'ALFABETO E PER QUESTO I GRECI LO CHIAMARONO FOINIKEIA GRAMMATA, LETTERE FENICIE.</a:t>
            </a: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05847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2800" b="1" dirty="0" smtClean="0"/>
              <a:t>Esempio di scrittura fenicia incisa su un sarcofago proveniente da Sidone, città fenicia</a:t>
            </a:r>
            <a:r>
              <a:rPr lang="it-IT" sz="2800" dirty="0" smtClean="0"/>
              <a:t/>
            </a:r>
            <a:br>
              <a:rPr lang="it-IT" sz="2800" dirty="0" smtClean="0"/>
            </a:br>
            <a:endParaRPr lang="it-IT" sz="2800" dirty="0"/>
          </a:p>
        </p:txBody>
      </p:sp>
      <p:pic>
        <p:nvPicPr>
          <p:cNvPr id="7" name="Segnaposto contenuto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988840"/>
            <a:ext cx="3888432" cy="3312368"/>
          </a:xfrm>
        </p:spPr>
      </p:pic>
    </p:spTree>
    <p:extLst>
      <p:ext uri="{BB962C8B-B14F-4D97-AF65-F5344CB8AC3E}">
        <p14:creationId xmlns:p14="http://schemas.microsoft.com/office/powerpoint/2010/main" val="726593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 PRIMI SEGNI</a:t>
            </a:r>
            <a:br>
              <a:rPr lang="it-IT" dirty="0" smtClean="0"/>
            </a:br>
            <a:r>
              <a:rPr lang="it-IT" b="1" dirty="0" smtClean="0"/>
              <a:t>I PITTOGRAMMI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b="1" dirty="0" smtClean="0"/>
              <a:t>I PITTOGRAMMI SONO DISEGNI CHE, MESSI INSIEME, RACCONTANO UNA STORIA.</a:t>
            </a:r>
            <a:endParaRPr lang="it-IT" dirty="0" smtClean="0"/>
          </a:p>
          <a:p>
            <a:r>
              <a:rPr lang="it-IT" b="1" dirty="0" smtClean="0"/>
              <a:t>OLTRE 35.000 ANNI FA, I NOSTRI ANTENATI DIPINSERO E GRAFFIARONO LA PIETRA PER RACCONTARE ATTRAVERSO DISEGNI CHIAMATI PITTOGRAMMI, AVVENIMENTI DI CACCIA CHE POTEVANO ESSERE COMPRESI DA CHIUNQUE, SENZA ALCUN PROCESSO MENTALE DI ASTRAZIONE.</a:t>
            </a:r>
            <a:br>
              <a:rPr lang="it-IT" b="1" dirty="0" smtClean="0"/>
            </a:br>
            <a:r>
              <a:rPr lang="it-IT" b="1" dirty="0" smtClean="0"/>
              <a:t>IN QUESTO MODO GETTARONO IL SEME PER LA ELABORAZIONE DI UN CODICE, LA SCRITTURA, CHE PERMETTE DI COMUNICARE INFORMAZIONI TRAMITE SEGNI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512857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b="1" dirty="0"/>
              <a:t>NEL 750 a. C. NACQUE L'ALFABETO GRECO CON LE VOCALI E I GRECI TRASFORMARONO I SUONI VERBALI IN SIMBOLI SCRITTI.</a:t>
            </a:r>
            <a:br>
              <a:rPr lang="it-IT" b="1" dirty="0"/>
            </a:br>
            <a:r>
              <a:rPr lang="it-IT" b="1" dirty="0"/>
              <a:t>NEL PASSAGGIO DALL'ALFABETO FENICIO A QUELLO GRECO ANTICO, L'ORDINE DELLE LETTERE E' CAMBIATO: LA A ERA L'ULTIMA LETTERA ED E' DIVENTATA LA PRIMA.</a:t>
            </a:r>
            <a:br>
              <a:rPr lang="it-IT" b="1" dirty="0"/>
            </a:br>
            <a:r>
              <a:rPr lang="it-IT" b="1" dirty="0"/>
              <a:t>TUTTI GLI ALFABETI DELL'OCCIDENTE HANNO MANTENUTO LA STRUTTURA DI QUELLO GRECO ANTICO.</a:t>
            </a:r>
            <a:br>
              <a:rPr lang="it-IT" b="1" dirty="0"/>
            </a:br>
            <a:r>
              <a:rPr lang="it-IT" b="1" dirty="0"/>
              <a:t>LA PAROLA "ALFABETO" HA UN' ORIGINE TARDO-LATINA E DERIVA DAL NOME DELLE PRIME DUE LETTERE DELL'ALFABETO GRECO: ALFA a E BETA ß, CHE A LORO VOLTA DERIVANO DAL NOME FENICIO DEL TORO E DELLA CASA.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571946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DALL'ALFABETO FENICIO A QUELLO LATINO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0323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/>
              <a:t/>
            </a:r>
            <a:br>
              <a:rPr lang="it-IT" b="1" dirty="0"/>
            </a:br>
            <a:endParaRPr lang="it-IT" dirty="0"/>
          </a:p>
          <a:p>
            <a:r>
              <a:rPr lang="it-IT" b="1" dirty="0"/>
              <a:t>IL PASSAGGIO DAL GEROGLIFICO AL SEGNO ALFABETICO FU COMPIUTO DAI FENICI INTORNO AL 1400 a.C. E COMPLETATO PIU' TARDI DAI GRECI.</a:t>
            </a:r>
            <a:br>
              <a:rPr lang="it-IT" b="1" dirty="0"/>
            </a:br>
            <a:r>
              <a:rPr lang="it-IT" b="1" dirty="0"/>
              <a:t>L'ALFABETO GRECO FU IL PRIMO ALFABETO COMPLETO, DAL QUALE DERIVARONO L'ALFABETO ETRUSCO E L'ALFABETO </a:t>
            </a:r>
            <a:r>
              <a:rPr lang="it-IT" b="1" dirty="0" smtClean="0"/>
              <a:t>LATINO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925307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Disegno segni alfabetici - geroglifico</a:t>
            </a:r>
            <a:r>
              <a:rPr lang="it-IT" sz="2400" dirty="0" smtClean="0">
                <a:solidFill>
                  <a:srgbClr val="FF0000"/>
                </a:solidFill>
              </a:rPr>
              <a:t/>
            </a:r>
            <a:br>
              <a:rPr lang="it-IT" sz="2400" dirty="0" smtClean="0">
                <a:solidFill>
                  <a:srgbClr val="FF0000"/>
                </a:solidFill>
              </a:rPr>
            </a:br>
            <a:r>
              <a:rPr lang="it-IT" sz="2400" b="1" dirty="0">
                <a:solidFill>
                  <a:srgbClr val="FF0000"/>
                </a:solidFill>
              </a:rPr>
              <a:t>RAPPRESENTAZIONE SCHEMATICA DELLA EVOLUZIONE DELLE PRIME DUE LETTERE DEL NOSTRO ALFABETO</a:t>
            </a:r>
            <a:endParaRPr lang="it-IT" sz="2400" dirty="0">
              <a:solidFill>
                <a:srgbClr val="FF0000"/>
              </a:solidFill>
            </a:endParaRPr>
          </a:p>
        </p:txBody>
      </p:sp>
      <p:pic>
        <p:nvPicPr>
          <p:cNvPr id="7" name="Segnaposto contenut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132856"/>
            <a:ext cx="7632848" cy="3456384"/>
          </a:xfrm>
        </p:spPr>
      </p:pic>
    </p:spTree>
    <p:extLst>
      <p:ext uri="{BB962C8B-B14F-4D97-AF65-F5344CB8AC3E}">
        <p14:creationId xmlns:p14="http://schemas.microsoft.com/office/powerpoint/2010/main" val="27169334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it-IT" sz="2700" b="1" dirty="0"/>
              <a:t>ALFABETO FENICIO</a:t>
            </a: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>L</a:t>
            </a:r>
            <a:r>
              <a:rPr lang="it-IT" sz="2700" b="1" dirty="0" smtClean="0"/>
              <a:t>'alfabeto fenicio non aveva vocali. Alcuni suoni, </a:t>
            </a:r>
            <a:r>
              <a:rPr lang="it-IT" sz="2700" b="1" dirty="0" err="1" smtClean="0"/>
              <a:t>pero'</a:t>
            </a:r>
            <a:r>
              <a:rPr lang="it-IT" sz="2700" b="1" dirty="0" smtClean="0"/>
              <a:t>, che non hanno corrispondente italiano (quelli con l'asterisco) sono serviti ai greci per formare le vocali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76872"/>
            <a:ext cx="7128792" cy="3888432"/>
          </a:xfrm>
        </p:spPr>
      </p:pic>
    </p:spTree>
    <p:extLst>
      <p:ext uri="{BB962C8B-B14F-4D97-AF65-F5344CB8AC3E}">
        <p14:creationId xmlns:p14="http://schemas.microsoft.com/office/powerpoint/2010/main" val="581484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Alfabeto greco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420888"/>
            <a:ext cx="7344816" cy="864096"/>
          </a:xfrm>
        </p:spPr>
      </p:pic>
    </p:spTree>
    <p:extLst>
      <p:ext uri="{BB962C8B-B14F-4D97-AF65-F5344CB8AC3E}">
        <p14:creationId xmlns:p14="http://schemas.microsoft.com/office/powerpoint/2010/main" val="24623501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Alfabeto latino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3400" dirty="0" smtClean="0"/>
              <a:t>A b c d e f g h i j k  l m n o p q r s t u v w x y z</a:t>
            </a:r>
            <a:endParaRPr lang="it-IT" sz="3400" dirty="0"/>
          </a:p>
        </p:txBody>
      </p:sp>
    </p:spTree>
    <p:extLst>
      <p:ext uri="{BB962C8B-B14F-4D97-AF65-F5344CB8AC3E}">
        <p14:creationId xmlns:p14="http://schemas.microsoft.com/office/powerpoint/2010/main" val="18452866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LA DIREZIONE DELLA SCRITTURA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dirty="0"/>
              <a:t/>
            </a:r>
            <a:br>
              <a:rPr lang="it-IT" dirty="0"/>
            </a:br>
            <a:r>
              <a:rPr lang="it-IT" b="1" dirty="0"/>
              <a:t>LA DIREZIONE DELLA SCRITTURA E' QUASI SICURAMENTE CASUALE</a:t>
            </a:r>
            <a:br>
              <a:rPr lang="it-IT" b="1" dirty="0"/>
            </a:br>
            <a:endParaRPr lang="it-IT" dirty="0"/>
          </a:p>
          <a:p>
            <a:r>
              <a:rPr lang="it-IT" b="1" dirty="0"/>
              <a:t>IN OCCIDENTE SI SCRIVE DA SINISTRA A DESTRA </a:t>
            </a:r>
            <a:br>
              <a:rPr lang="it-IT" b="1" dirty="0"/>
            </a:br>
            <a:endParaRPr lang="it-IT" dirty="0"/>
          </a:p>
          <a:p>
            <a:r>
              <a:rPr lang="it-IT" b="1" dirty="0"/>
              <a:t>NEI PAESI ARABI DA DESTRA A SINISTRA</a:t>
            </a:r>
            <a:endParaRPr lang="it-IT" dirty="0"/>
          </a:p>
          <a:p>
            <a:r>
              <a:rPr lang="it-IT" b="1" dirty="0"/>
              <a:t>IN CINA DALL'ALTO IN BASSO</a:t>
            </a:r>
            <a:endParaRPr lang="it-IT" dirty="0"/>
          </a:p>
          <a:p>
            <a:r>
              <a:rPr lang="it-IT" b="1" dirty="0" smtClean="0"/>
              <a:t>E </a:t>
            </a:r>
            <a:r>
              <a:rPr lang="it-IT" b="1" dirty="0"/>
              <a:t>IN ETRURIA, POI, LA SCRITTURA ERA BUSTROFEDICA, CIOE' UNA RIGA SI SCRIVEVA DA SINISTRA A DESTRA, LA SECONDA DA DESTRA A SINISTRA E COSI' </a:t>
            </a:r>
            <a:r>
              <a:rPr lang="it-IT" b="1" dirty="0" smtClean="0"/>
              <a:t>VIA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45087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I DIVERSI TIPI DI SCRITTURA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dirty="0" smtClean="0"/>
              <a:t>GRAZIE ALLA PALEOGRAFIA, OGGI POSSIAMO CONOSCERE LE SCRITTURE DEGLI UOMINI CHE SONO VISSUTI PRIMA DI NOI. ED E' SEMPRE GRAZIE ALLA PALEOGRAFIA CHE POSSIAMO DISTINGUERE I VARI TIPI DI SCRITTURA APPARTENENTI ALLE DIVERSE CIVILTA'.</a:t>
            </a: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336763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SCRITTURA GRECA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b="1" dirty="0" smtClean="0"/>
              <a:t>I </a:t>
            </a:r>
            <a:r>
              <a:rPr lang="it-IT" b="1" dirty="0"/>
              <a:t>GRECI SCRIVEVANO SUL PAPIRO CON CARATTERI CAPITALI, MOLTO SIMILI A QUELLI USATI NELLE ISCRIZIONI</a:t>
            </a:r>
            <a:r>
              <a:rPr lang="it-IT" b="1" dirty="0" smtClean="0"/>
              <a:t>.</a:t>
            </a:r>
          </a:p>
          <a:p>
            <a:pPr marL="0" indent="0">
              <a:buNone/>
            </a:pPr>
            <a:r>
              <a:rPr lang="it-IT" b="1" dirty="0"/>
              <a:t/>
            </a:r>
            <a:br>
              <a:rPr lang="it-IT" b="1" dirty="0"/>
            </a:br>
            <a:r>
              <a:rPr lang="it-IT" b="1" dirty="0"/>
              <a:t>TUTTAVIA, LA STORIA DELLA SCRITTURA GRECA PUO' ESSERE SUDDIVISA IN 3 PERIODI:</a:t>
            </a:r>
            <a:endParaRPr lang="it-IT" dirty="0"/>
          </a:p>
          <a:p>
            <a:r>
              <a:rPr lang="it-IT" b="1" dirty="0" smtClean="0"/>
              <a:t>PERIODO </a:t>
            </a:r>
            <a:r>
              <a:rPr lang="it-IT" b="1" dirty="0"/>
              <a:t>TOLEMAICO, DAL 330 a.C. AL 30 a.C.</a:t>
            </a:r>
            <a:endParaRPr lang="it-IT" dirty="0"/>
          </a:p>
          <a:p>
            <a:r>
              <a:rPr lang="it-IT" b="1" dirty="0" smtClean="0"/>
              <a:t>PERIODO </a:t>
            </a:r>
            <a:r>
              <a:rPr lang="it-IT" b="1" dirty="0"/>
              <a:t>ROMANO, DAL 27 a.C. AL 305 d.C.: LE LINEE SONO CURVE E FLUENTI</a:t>
            </a:r>
            <a:endParaRPr lang="it-IT" dirty="0"/>
          </a:p>
          <a:p>
            <a:r>
              <a:rPr lang="it-IT" b="1" dirty="0" smtClean="0"/>
              <a:t>PERIODO </a:t>
            </a:r>
            <a:r>
              <a:rPr lang="it-IT" b="1" dirty="0"/>
              <a:t>BIZANTINO, DAL 360 AL 640: LA SCRITTURA E' MOLTO DECORATIVA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922548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SCRITTURA LATINA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b="1" dirty="0" smtClean="0"/>
              <a:t>I </a:t>
            </a:r>
            <a:r>
              <a:rPr lang="it-IT" b="1" dirty="0"/>
              <a:t>PIU' ANTICHI DOCUMENTI LATINI TROVATI (IV-V SEC</a:t>
            </a:r>
            <a:r>
              <a:rPr lang="it-IT" b="1" dirty="0" smtClean="0"/>
              <a:t>.) SONO </a:t>
            </a:r>
            <a:r>
              <a:rPr lang="it-IT" b="1" dirty="0"/>
              <a:t>SCRITTI IN LETTERE MAIUSCOLE. </a:t>
            </a:r>
            <a:endParaRPr lang="it-IT" b="1" dirty="0" smtClean="0"/>
          </a:p>
          <a:p>
            <a:r>
              <a:rPr lang="it-IT" b="1" dirty="0" smtClean="0"/>
              <a:t>PER </a:t>
            </a:r>
            <a:r>
              <a:rPr lang="it-IT" b="1" dirty="0"/>
              <a:t>SCRIVERE OPERE LETTERARIE VENIVA, INVECE, USATA LA </a:t>
            </a:r>
            <a:r>
              <a:rPr lang="it-IT" b="1" dirty="0">
                <a:solidFill>
                  <a:srgbClr val="FF0000"/>
                </a:solidFill>
              </a:rPr>
              <a:t>SCRITTURA ONCIALE</a:t>
            </a:r>
            <a:r>
              <a:rPr lang="it-IT" b="1" dirty="0"/>
              <a:t>, LA QUALE, NELL'VIII SEC. CIRCA, FU INFLUENZATA DALLA SCRITTURA CORSIVA. </a:t>
            </a:r>
            <a:endParaRPr lang="it-IT" b="1" dirty="0" smtClean="0"/>
          </a:p>
          <a:p>
            <a:r>
              <a:rPr lang="it-IT" b="1" dirty="0" smtClean="0"/>
              <a:t>DOPO </a:t>
            </a:r>
            <a:r>
              <a:rPr lang="it-IT" b="1" dirty="0"/>
              <a:t>IL VII SEC. SI PUO' NOTARE CHE LE SCRITTURE MEDIEVALI SONO TUTTE MINUSCOLE.</a:t>
            </a:r>
            <a:br>
              <a:rPr lang="it-IT" b="1" dirty="0"/>
            </a:br>
            <a:r>
              <a:rPr lang="it-IT" b="1" dirty="0"/>
              <a:t>LE SCRITTURE MINUSCOLE CHE DERIVARONO DAL CORSIVO FURONO LE GRAFIE NAZIONALI.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44626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2700" b="1" dirty="0">
                <a:solidFill>
                  <a:srgbClr val="FF0000"/>
                </a:solidFill>
                <a:hlinkClick r:id="rId2"/>
              </a:rPr>
              <a:t>ALCUNI TRA I LUOGHI IN CUI SONO STATI TROVATI PITTURE, GRAFFITI O PITTOGRAMMI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00809"/>
            <a:ext cx="7776864" cy="3888432"/>
          </a:xfrm>
        </p:spPr>
      </p:pic>
    </p:spTree>
    <p:extLst>
      <p:ext uri="{BB962C8B-B14F-4D97-AF65-F5344CB8AC3E}">
        <p14:creationId xmlns:p14="http://schemas.microsoft.com/office/powerpoint/2010/main" val="23248434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STILI NAZIONALI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>
            <a:normAutofit fontScale="55000" lnSpcReduction="20000"/>
          </a:bodyPr>
          <a:lstStyle/>
          <a:p>
            <a:r>
              <a:rPr lang="it-IT" sz="4000" b="1" dirty="0" smtClean="0"/>
              <a:t>NEL </a:t>
            </a:r>
            <a:r>
              <a:rPr lang="it-IT" sz="4000" b="1" dirty="0"/>
              <a:t>MEDIOEVO, IN EUROPA, POSSIAMO NOTARE UNO SVILUPPO DELLA GRAFIA NAZIONALE: OGNI ZONA HA UNA PARTICOLARE </a:t>
            </a:r>
            <a:r>
              <a:rPr lang="it-IT" sz="4000" b="1" dirty="0" smtClean="0"/>
              <a:t>SCRITTURA.</a:t>
            </a:r>
          </a:p>
          <a:p>
            <a:r>
              <a:rPr lang="it-IT" sz="4000" b="1" dirty="0" smtClean="0"/>
              <a:t>NELL'ITALIA </a:t>
            </a:r>
            <a:r>
              <a:rPr lang="it-IT" sz="4000" b="1" dirty="0"/>
              <a:t>MERIDIONALE VENIVA USATA LA SCRITTURA BENEVENTANA, IN SPAGNA LA VISIGOTICA, IN IRLANDA E IN INGHILTERRA LE SCRITTURE INSULARI, DIVERSE DALLA BENEVENTANA E DALLA VISIGOTICA, IN QUANTO NON DERIVANO DAL CORSIVO, MA DAL SEMIONCIALE, E SONO CARATTERIZZATI </a:t>
            </a:r>
            <a:r>
              <a:rPr lang="it-IT" sz="4000" b="1" dirty="0" smtClean="0"/>
              <a:t>DALL'ORNAMENTAZIONE.</a:t>
            </a:r>
          </a:p>
          <a:p>
            <a:r>
              <a:rPr lang="it-IT" sz="4000" b="1" dirty="0" smtClean="0"/>
              <a:t>IN </a:t>
            </a:r>
            <a:r>
              <a:rPr lang="it-IT" sz="4000" b="1" dirty="0"/>
              <a:t>FRANCIA, NEI SECOLI VII E VIII, VENIVA UTILIZZATA LA SCRITTURA MEROVINGIA O PRECAROLINA, MA ESSA FU "RIVISTA" </a:t>
            </a:r>
            <a:r>
              <a:rPr lang="it-IT" sz="4400" b="1" dirty="0" smtClean="0"/>
              <a:t>DURANTE IL REGNO DI CARLO MAGNO, QUANDO I MANOSCRITTI INIZIARONO AD ESSERE PIU' CURATI.</a:t>
            </a:r>
            <a:endParaRPr lang="it-IT" sz="4400" dirty="0"/>
          </a:p>
          <a:p>
            <a:pPr marL="0" indent="0">
              <a:buNone/>
            </a:pP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841831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dirty="0" smtClean="0"/>
              <a:t/>
            </a:r>
            <a:br>
              <a:rPr lang="it-IT" dirty="0" smtClean="0"/>
            </a:br>
            <a:r>
              <a:rPr lang="it-IT" b="1" dirty="0"/>
              <a:t/>
            </a:r>
            <a:br>
              <a:rPr lang="it-IT" b="1" dirty="0"/>
            </a:br>
            <a:r>
              <a:rPr lang="it-IT" b="1" dirty="0"/>
              <a:t>I COPISTI, POICHE' USAVANO UNA SCRITTURA CHE FU POI INFLUENZATA DAI CARATTERI SEMIONCIALI, "INVENTARONO" LA SCRITTURA CAROLINA, DALLE FORME ARROTONDATE.</a:t>
            </a:r>
            <a:br>
              <a:rPr lang="it-IT" b="1" dirty="0"/>
            </a:br>
            <a:r>
              <a:rPr lang="it-IT" b="1" dirty="0"/>
              <a:t>NEI SECOLI SUCCESSIVI LA SCRITTURA CAROLINA FU SOSTITUITA DALLA GOTICA: GLI ANGOLI SI SOSTITUIRONO ALLE CURVE. NE VENNE FUORI UNA SCRITTURA MOLTO FITTA E DALLE FORME ALLUNGATE, CHE VENNE UTILIZZATA PER MOLTO TEMPO IN GERMANIA.</a:t>
            </a:r>
            <a:br>
              <a:rPr lang="it-IT" b="1" dirty="0"/>
            </a:br>
            <a:r>
              <a:rPr lang="it-IT" b="1" dirty="0"/>
              <a:t>VERSO IL XIV SECOLO, IN ITALIA SI ANDO' RIAFFERMANDO LO STILE CAROLINO, CHE SI SAREBBE POI EVOLUTO NELLO STILE UMANISTICO (SEC. XV)</a:t>
            </a:r>
            <a:br>
              <a:rPr lang="it-IT" b="1" dirty="0"/>
            </a:br>
            <a:r>
              <a:rPr lang="it-IT" b="1" dirty="0"/>
              <a:t>DALLE MINUSCOLE DI QUESTE LETTERE DERIVANO LE MINUSCOLE DELLA NOSTRA SCRITTURA ATTUALE.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533802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/>
              <a:t>LO SVILUPPO DELLA SCRITTURA LATINA</a:t>
            </a:r>
            <a:endParaRPr lang="it-IT" sz="3600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196752"/>
            <a:ext cx="4879999" cy="5328592"/>
          </a:xfrm>
        </p:spPr>
      </p:pic>
    </p:spTree>
    <p:extLst>
      <p:ext uri="{BB962C8B-B14F-4D97-AF65-F5344CB8AC3E}">
        <p14:creationId xmlns:p14="http://schemas.microsoft.com/office/powerpoint/2010/main" val="22312035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b="1" dirty="0"/>
              <a:t>ESEMPIO DI SCRITTURA </a:t>
            </a:r>
            <a:r>
              <a:rPr lang="it-IT" sz="3600" b="1" dirty="0" smtClean="0"/>
              <a:t>CAPITALE</a:t>
            </a:r>
            <a:br>
              <a:rPr lang="it-IT" sz="3600" b="1" dirty="0" smtClean="0"/>
            </a:br>
            <a:r>
              <a:rPr lang="it-IT" sz="2400" b="1" dirty="0"/>
              <a:t>Biblioteca Vaticana: Manoscritto di </a:t>
            </a:r>
            <a:r>
              <a:rPr lang="it-IT" sz="2400" b="1" dirty="0" smtClean="0"/>
              <a:t>Virgilio</a:t>
            </a:r>
            <a:br>
              <a:rPr lang="it-IT" sz="2400" b="1" dirty="0" smtClean="0"/>
            </a:br>
            <a:r>
              <a:rPr lang="it-IT" sz="2000" b="1" dirty="0"/>
              <a:t>Scrittura CAPITALE del IV </a:t>
            </a:r>
            <a:r>
              <a:rPr lang="it-IT" sz="2000" b="1" dirty="0" smtClean="0"/>
              <a:t>sec</a:t>
            </a:r>
            <a:br>
              <a:rPr lang="it-IT" sz="2000" b="1" dirty="0" smtClean="0"/>
            </a:br>
            <a:r>
              <a:rPr lang="it-IT" sz="2000" b="1" dirty="0"/>
              <a:t>E' così detta dalle maiuscole dell'intestazione dei capitoli, in latino "capita".</a:t>
            </a:r>
            <a:endParaRPr lang="it-IT" sz="2400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988840"/>
            <a:ext cx="4104456" cy="4032448"/>
          </a:xfrm>
        </p:spPr>
      </p:pic>
    </p:spTree>
    <p:extLst>
      <p:ext uri="{BB962C8B-B14F-4D97-AF65-F5344CB8AC3E}">
        <p14:creationId xmlns:p14="http://schemas.microsoft.com/office/powerpoint/2010/main" val="39129486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it-IT" b="1" dirty="0"/>
              <a:t>ESEMPIO DI SCRITTURA </a:t>
            </a:r>
            <a:r>
              <a:rPr lang="it-IT" b="1" dirty="0" smtClean="0"/>
              <a:t>ONCIALE</a:t>
            </a:r>
            <a:br>
              <a:rPr lang="it-IT" b="1" dirty="0" smtClean="0"/>
            </a:br>
            <a:r>
              <a:rPr lang="it-IT" sz="2700" b="1" dirty="0"/>
              <a:t>Il nome deriva da un passo di S. Girolamo e indica lettere di grande formato (dal latino </a:t>
            </a:r>
            <a:r>
              <a:rPr lang="it-IT" sz="2700" b="1" dirty="0" err="1" smtClean="0"/>
              <a:t>uncia</a:t>
            </a:r>
            <a:r>
              <a:rPr lang="it-IT" sz="2700" b="1" dirty="0" smtClean="0"/>
              <a:t>)</a:t>
            </a: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sz="1800" b="1" dirty="0" smtClean="0"/>
              <a:t>Immagine: sacramentale </a:t>
            </a:r>
            <a:r>
              <a:rPr lang="it-IT" sz="1800" b="1" dirty="0"/>
              <a:t>di papa Gregorio Magno. </a:t>
            </a:r>
            <a:r>
              <a:rPr lang="it-IT" sz="1800" b="1" dirty="0" smtClean="0"/>
              <a:t/>
            </a:r>
            <a:br>
              <a:rPr lang="it-IT" sz="1800" b="1" dirty="0" smtClean="0"/>
            </a:br>
            <a:r>
              <a:rPr lang="it-IT" sz="1800" b="1" dirty="0" smtClean="0"/>
              <a:t>Codice </a:t>
            </a:r>
            <a:r>
              <a:rPr lang="it-IT" sz="1800" b="1" dirty="0"/>
              <a:t>del IX sec., scritto in oro con scrittura </a:t>
            </a:r>
            <a:r>
              <a:rPr lang="it-IT" sz="1800" b="1" dirty="0" smtClean="0"/>
              <a:t>onciale,</a:t>
            </a:r>
            <a:br>
              <a:rPr lang="it-IT" sz="1800" b="1" dirty="0" smtClean="0"/>
            </a:br>
            <a:endParaRPr lang="it-IT" sz="1800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780928"/>
            <a:ext cx="3816424" cy="3816424"/>
          </a:xfrm>
        </p:spPr>
      </p:pic>
    </p:spTree>
    <p:extLst>
      <p:ext uri="{BB962C8B-B14F-4D97-AF65-F5344CB8AC3E}">
        <p14:creationId xmlns:p14="http://schemas.microsoft.com/office/powerpoint/2010/main" val="16042897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/>
              <a:t>ESEMPIO DI SCRITTURA MINUSCOLA CAROLINA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28800"/>
            <a:ext cx="3024336" cy="4032448"/>
          </a:xfrm>
        </p:spPr>
      </p:pic>
      <p:sp>
        <p:nvSpPr>
          <p:cNvPr id="7" name="Segnaposto contenuto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it-IT" b="1" dirty="0"/>
              <a:t>Biblioteca Trivulziana, Milano: Codice del se. XI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67167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/>
              <a:t>ESEMPIO DI MINUSCOLA GOTICA ITALIANA</a:t>
            </a:r>
            <a:endParaRPr lang="it-IT" dirty="0"/>
          </a:p>
        </p:txBody>
      </p:sp>
      <p:pic>
        <p:nvPicPr>
          <p:cNvPr id="10" name="Segnaposto contenuto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2784292" cy="3401765"/>
          </a:xfrm>
        </p:spPr>
      </p:pic>
      <p:sp>
        <p:nvSpPr>
          <p:cNvPr id="9" name="Segnaposto contenuto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IT" b="1" dirty="0"/>
              <a:t>Codice della Commedia di Dante, della metà del XIV sec., scritto in minuscola gotica </a:t>
            </a:r>
            <a:r>
              <a:rPr lang="it-IT" b="1" dirty="0" smtClean="0"/>
              <a:t>italiana tondeggiante</a:t>
            </a:r>
          </a:p>
          <a:p>
            <a:r>
              <a:rPr lang="it-IT" b="1" dirty="0"/>
              <a:t>Milano, Biblioteca Trivulziana.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43073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LA VIDEOSCRITTURA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55000" lnSpcReduction="20000"/>
          </a:bodyPr>
          <a:lstStyle/>
          <a:p>
            <a:r>
              <a:rPr lang="it-IT" b="1" dirty="0"/>
              <a:t>UN PASSO AVANTI NELL'EVOLUZIONE DELLA SCRITTURA E' QUELLO DELLA VIDEOSCRITTURA, CHE HA RIDATO ALL'UOMO IL PIACERE DI SCRIVERE.</a:t>
            </a:r>
            <a:br>
              <a:rPr lang="it-IT" b="1" dirty="0"/>
            </a:br>
            <a:r>
              <a:rPr lang="it-IT" b="1" dirty="0"/>
              <a:t>DA UN LATO, L'INTRODUZIONE DELLE EMOTICON, LE COSIDDETTE "FACCINE", SEMBRA UN RITORNO AL PASSATO: UNA SPECIE DI PITTOGRAMMI DEL 2000, CHE SERVONO A SPIEGARE SE LA FRASE INVIATA NELLE E-MAIL CON LA POSTA ELETTRONICA, NELLE CHAT VIA INTERNET O NEGLI SMS TELEFONICI E' DA CONSIDERARSI SERIA O IRONICA.</a:t>
            </a:r>
            <a:br>
              <a:rPr lang="it-IT" b="1" dirty="0"/>
            </a:br>
            <a:r>
              <a:rPr lang="it-IT" b="1" dirty="0"/>
              <a:t>DALL'ALTRO L'INTRODUZIONE DELL'E-BOOK, IL LIBRO ELETTRONICO, CHE RIVOLUZIONERA' IL MONDO DELL'EDITORIA E DELL'APPRENDIMENTO.</a:t>
            </a:r>
            <a:br>
              <a:rPr lang="it-IT" b="1" dirty="0"/>
            </a:br>
            <a:r>
              <a:rPr lang="it-IT" b="1" dirty="0"/>
              <a:t>NON E' FANTASCIENZA; INFATTI L'ITALIA E' IL SOLO PAESE EUROPEO, INSIEME ALLA FRANCIA, AD AVERE UN SITO EDITORIALE. </a:t>
            </a:r>
            <a:br>
              <a:rPr lang="it-IT" b="1" dirty="0"/>
            </a:br>
            <a:r>
              <a:rPr lang="it-IT" b="1" dirty="0"/>
              <a:t>TABLET PC E' IL SUO NOME TECNICO E PER MILIONI DI SCOLARI DIVENTERA' UNO STRUMENTO ABITUALE QUANDO IL SUO PREZZO SARA' SOSTENIBILE, POICHE' AVRA' UN VANTAGGIO CLAMOROSO: NELLA GRANDEZZA DI UN FOGLIO SI TROVERANNO TUTTI I SUSSIDI SCOLASTICI NECESSARI ALLO STUDIO, COMPRESE CARTINE ED ENCICLOPEDIE.</a:t>
            </a:r>
            <a:br>
              <a:rPr lang="it-IT" b="1" dirty="0"/>
            </a:br>
            <a:r>
              <a:rPr lang="it-IT" b="1" dirty="0"/>
              <a:t>CERTAMENTE CAMBIERANNO IL SISTEMA DI DISTRIBUZIONE, LE LIBRERIE, I COSTI PER GLI EDITORI E IL RAPPORTO TRA LETTORE E LIBRO.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464150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it-IT" b="1" dirty="0"/>
              <a:t>I NUOVI SIMBOLI</a:t>
            </a:r>
            <a:r>
              <a:rPr lang="it-IT" dirty="0"/>
              <a:t/>
            </a:r>
            <a:br>
              <a:rPr lang="it-IT" dirty="0"/>
            </a:br>
            <a:r>
              <a:rPr lang="it-IT" sz="3600" b="1" dirty="0" smtClean="0"/>
              <a:t>ALCUNE DELLE PIU' NOTE "EMOTICON" USATE IN E-MAIL E CHAT</a:t>
            </a:r>
            <a:r>
              <a:rPr lang="it-IT" sz="3600" dirty="0" smtClean="0"/>
              <a:t/>
            </a:r>
            <a:br>
              <a:rPr lang="it-IT" sz="3600" dirty="0" smtClean="0"/>
            </a:b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/>
            </a:r>
            <a:br>
              <a:rPr lang="it-IT" dirty="0"/>
            </a:br>
            <a:r>
              <a:rPr lang="it-IT" b="1" dirty="0"/>
              <a:t>: - ) --------------- CONTENTO, FELICE</a:t>
            </a:r>
            <a:endParaRPr lang="it-IT" dirty="0"/>
          </a:p>
          <a:p>
            <a:pPr marL="0" indent="0">
              <a:buNone/>
            </a:pPr>
            <a:r>
              <a:rPr lang="it-IT" b="1" dirty="0"/>
              <a:t>: - ( --------------- INFELICE</a:t>
            </a:r>
            <a:endParaRPr lang="it-IT" dirty="0"/>
          </a:p>
          <a:p>
            <a:pPr marL="0" indent="0">
              <a:buNone/>
            </a:pPr>
            <a:r>
              <a:rPr lang="it-IT" b="1" dirty="0"/>
              <a:t>: - * --------------- BACIO</a:t>
            </a:r>
            <a:endParaRPr lang="it-IT" dirty="0"/>
          </a:p>
          <a:p>
            <a:pPr marL="0" indent="0">
              <a:buNone/>
            </a:pPr>
            <a:r>
              <a:rPr lang="it-IT" b="1" dirty="0"/>
              <a:t>: - ) * &lt; : - ) &gt; ----- FELICE NATALE</a:t>
            </a:r>
            <a:endParaRPr lang="it-IT" dirty="0"/>
          </a:p>
          <a:p>
            <a:pPr marL="0" indent="0">
              <a:buNone/>
            </a:pPr>
            <a:r>
              <a:rPr lang="it-IT" b="1" dirty="0"/>
              <a:t>@ } - - &gt; - - ------- ROSA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47784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LE BULLAE</a:t>
            </a:r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b="1" dirty="0" smtClean="0"/>
              <a:t>FRASE </a:t>
            </a:r>
            <a:r>
              <a:rPr lang="it-IT" b="1" dirty="0"/>
              <a:t>CHIAVE - LE </a:t>
            </a:r>
            <a:r>
              <a:rPr lang="it-IT" b="1" dirty="0">
                <a:solidFill>
                  <a:srgbClr val="FF0000"/>
                </a:solidFill>
              </a:rPr>
              <a:t>BULLAE</a:t>
            </a:r>
            <a:r>
              <a:rPr lang="it-IT" b="1" dirty="0"/>
              <a:t> SONO </a:t>
            </a:r>
            <a:r>
              <a:rPr lang="it-IT" b="1" dirty="0">
                <a:solidFill>
                  <a:srgbClr val="FF0000"/>
                </a:solidFill>
              </a:rPr>
              <a:t>GETTONI TONDI DI ARGILLA</a:t>
            </a:r>
            <a:r>
              <a:rPr lang="it-IT" b="1" dirty="0"/>
              <a:t>, USATI IN IRAN E IN PAKISTAN, SU CUI VENIVA IMPRESSO IL SIMBOLO DELLA MERCE SCAMBIATA.</a:t>
            </a:r>
            <a:endParaRPr lang="it-IT" dirty="0"/>
          </a:p>
          <a:p>
            <a:r>
              <a:rPr lang="it-IT" b="1" dirty="0"/>
              <a:t>ALCUNI STUDIOSI INDIVIDUANO L'ORIGINE DELLA SCRITTURA NELL'USO DELLE COSIDDETTE BULLAE, GETTONI A META' TRA LE MONETE E I CONTRATTI COMMERCIALI, USATI IN IRAN, IN SIRIA E IN PAKISTAN, PARE GIA' INTORNO ALL'8000 a. C.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8793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8000 a. C.</a:t>
            </a:r>
            <a:br>
              <a:rPr lang="it-IT" dirty="0" smtClean="0"/>
            </a:br>
            <a:r>
              <a:rPr lang="it-IT" dirty="0" smtClean="0">
                <a:solidFill>
                  <a:srgbClr val="FF0000"/>
                </a:solidFill>
              </a:rPr>
              <a:t>IRAN E PAKISTAN</a:t>
            </a:r>
            <a:br>
              <a:rPr lang="it-IT" dirty="0" smtClean="0">
                <a:solidFill>
                  <a:srgbClr val="FF0000"/>
                </a:solidFill>
              </a:rPr>
            </a:b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dirty="0" smtClean="0"/>
              <a:t>IN QUESTE ZONE, AL MOMENTO DEL CONTRATTO, SI USAVA METTERE GETTONI DI FORME DIVERSE, SU CUI VENIVANO IMPRESSI I SIMBOLI DEL PRODOTTO, IN CONTENITORI DI ARGILLA FRESCA, SU CUI PER COMODITA' VENIVA IMPRESSO IL SIMBOLO DEL PRODOTTO CONTENUTO. I GETTONI INDICAVANO, QUINDI, IL TIPO E LA QUANTITA' DI MERCE CONTENUTA.</a:t>
            </a:r>
          </a:p>
          <a:p>
            <a:endParaRPr lang="it-IT" dirty="0"/>
          </a:p>
        </p:txBody>
      </p:sp>
      <p:pic>
        <p:nvPicPr>
          <p:cNvPr id="7" name="Segnaposto contenuto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700808"/>
            <a:ext cx="3295650" cy="1872208"/>
          </a:xfrm>
        </p:spPr>
      </p:pic>
    </p:spTree>
    <p:extLst>
      <p:ext uri="{BB962C8B-B14F-4D97-AF65-F5344CB8AC3E}">
        <p14:creationId xmlns:p14="http://schemas.microsoft.com/office/powerpoint/2010/main" val="109759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b="1" dirty="0"/>
              <a:t>DA QUI ALLE TAVOLETTE D'ARGILLA, SU CUI SI IMPRIMEVANO I SEGNI DEI GETTONI, IL PASSO FU BREVE E LOGICO, PER ECONOMIA DI LAVORO.</a:t>
            </a:r>
            <a:endParaRPr lang="it-IT" dirty="0"/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512" y="1988840"/>
            <a:ext cx="2619896" cy="2522041"/>
          </a:xfrm>
        </p:spPr>
      </p:pic>
    </p:spTree>
    <p:extLst>
      <p:ext uri="{BB962C8B-B14F-4D97-AF65-F5344CB8AC3E}">
        <p14:creationId xmlns:p14="http://schemas.microsoft.com/office/powerpoint/2010/main" val="1572535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b="1" dirty="0" err="1" smtClean="0">
                <a:solidFill>
                  <a:srgbClr val="FF0000"/>
                </a:solidFill>
              </a:rPr>
              <a:t>Bullae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sz="2200" b="1" dirty="0"/>
              <a:t>TAVOLETTE CON I SIMBOLI DEI GETTONI IMPRESSI</a:t>
            </a:r>
            <a:br>
              <a:rPr lang="it-IT" sz="2200" b="1" dirty="0"/>
            </a:br>
            <a:r>
              <a:rPr lang="it-IT" sz="2200" b="1" dirty="0"/>
              <a:t>SIRIA - 3300 </a:t>
            </a:r>
            <a:r>
              <a:rPr lang="it-IT" sz="2200" b="1" dirty="0" err="1" smtClean="0"/>
              <a:t>a.C</a:t>
            </a:r>
            <a:r>
              <a:rPr lang="it-IT" b="1" dirty="0"/>
              <a:t/>
            </a:r>
            <a:br>
              <a:rPr lang="it-IT" b="1" dirty="0"/>
            </a:br>
            <a:r>
              <a:rPr lang="it-IT" sz="2200" b="1" dirty="0"/>
              <a:t>STRUMENTO DI PIETRA, DI LEGNO O DI METALLO</a:t>
            </a:r>
            <a:r>
              <a:rPr lang="it-IT" sz="2200" dirty="0"/>
              <a:t/>
            </a:r>
            <a:br>
              <a:rPr lang="it-IT" sz="2200" dirty="0"/>
            </a:br>
            <a:r>
              <a:rPr lang="it-IT" sz="2200" b="1" dirty="0"/>
              <a:t>ARGILLA</a:t>
            </a:r>
            <a:r>
              <a:rPr lang="it-IT" sz="2200" dirty="0"/>
              <a:t/>
            </a:r>
            <a:br>
              <a:rPr lang="it-IT" sz="2200" dirty="0"/>
            </a:br>
            <a:r>
              <a:rPr lang="it-IT" b="1" dirty="0" smtClean="0"/>
              <a:t/>
            </a:r>
            <a:br>
              <a:rPr lang="it-IT" b="1" dirty="0" smtClean="0"/>
            </a:br>
            <a:endParaRPr lang="it-IT" dirty="0"/>
          </a:p>
        </p:txBody>
      </p:sp>
      <p:pic>
        <p:nvPicPr>
          <p:cNvPr id="7" name="Segnaposto contenut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708920"/>
            <a:ext cx="4032448" cy="3528392"/>
          </a:xfrm>
        </p:spPr>
      </p:pic>
    </p:spTree>
    <p:extLst>
      <p:ext uri="{BB962C8B-B14F-4D97-AF65-F5344CB8AC3E}">
        <p14:creationId xmlns:p14="http://schemas.microsoft.com/office/powerpoint/2010/main" val="3785921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I SIMBOLI A FORMA DI CUNEO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b="1" dirty="0" smtClean="0"/>
              <a:t>LA </a:t>
            </a:r>
            <a:r>
              <a:rPr lang="it-IT" b="1" dirty="0"/>
              <a:t>SCRITTURA CUNEIFORME, COSIDDETTA PER I TRATTI VERTICALI E ORIZZONTALI IMPRESSI DALLO STRUMENTO NELL'ARGILLA, NON E' ALTRO CHE LA STILIZZAZIONE DEI PITTOGRAMMI PIU' COMPRENSIBILI</a:t>
            </a:r>
            <a:r>
              <a:rPr lang="it-IT" b="1" dirty="0" smtClean="0"/>
              <a:t>.</a:t>
            </a:r>
          </a:p>
          <a:p>
            <a:pPr marL="0" indent="0">
              <a:buNone/>
            </a:pPr>
            <a:r>
              <a:rPr lang="it-IT" b="1" dirty="0" smtClean="0"/>
              <a:t>(immagine: codice del re babilonese di Hammurabi </a:t>
            </a:r>
            <a:r>
              <a:rPr lang="it-IT" b="1" dirty="0"/>
              <a:t>1792-1750 a.C</a:t>
            </a:r>
            <a:r>
              <a:rPr lang="it-IT" b="1" dirty="0" smtClean="0"/>
              <a:t>.)</a:t>
            </a:r>
            <a:endParaRPr lang="it-IT" dirty="0"/>
          </a:p>
          <a:p>
            <a:endParaRPr lang="it-IT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772816"/>
            <a:ext cx="3289354" cy="3312368"/>
          </a:xfrm>
        </p:spPr>
      </p:pic>
    </p:spTree>
    <p:extLst>
      <p:ext uri="{BB962C8B-B14F-4D97-AF65-F5344CB8AC3E}">
        <p14:creationId xmlns:p14="http://schemas.microsoft.com/office/powerpoint/2010/main" val="2284983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SCRITTURA CUNEIFORME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b="1" dirty="0"/>
              <a:t>INTORNO AL 4000-3500 a.C. IN MESOPOTAMIA SI SVILUPPO' LA SCRITTURA CUNEIFORME.</a:t>
            </a:r>
            <a:br>
              <a:rPr lang="it-IT" b="1" dirty="0"/>
            </a:br>
            <a:r>
              <a:rPr lang="it-IT" b="1" dirty="0"/>
              <a:t>I SEGNI, ALMENO 1500, INCISI NELL'ARGILLA IN MODO STILIZZATO, PERSERO OGNI TRACCIA DELL'OGGETTO CHE ESSI RAPPRESENTAVANO, TANTO CHE COMINCIO' IL PROCESSO DI ASTRAZIONE TRA SIGNIFICANTE - IL SEGNO - E SIGNIFICATO.</a:t>
            </a:r>
            <a:br>
              <a:rPr lang="it-IT" b="1" dirty="0"/>
            </a:br>
            <a:r>
              <a:rPr lang="it-IT" b="1" dirty="0"/>
              <a:t>POCHI PRIVILEGIATI COMPRENDEVANO I SIMBOLI, TANTO CHE FU NECESSARIO FONDARE LE SCUOLE PER INSEGNARE IL SIGNIFICATO DEI CARATTERI CUNEIFORMI.</a:t>
            </a:r>
            <a:endParaRPr lang="it-IT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916832"/>
            <a:ext cx="2858153" cy="3096344"/>
          </a:xfrm>
        </p:spPr>
      </p:pic>
    </p:spTree>
    <p:extLst>
      <p:ext uri="{BB962C8B-B14F-4D97-AF65-F5344CB8AC3E}">
        <p14:creationId xmlns:p14="http://schemas.microsoft.com/office/powerpoint/2010/main" val="38759987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855</Words>
  <Application>Microsoft Office PowerPoint</Application>
  <PresentationFormat>Presentazione su schermo (4:3)</PresentationFormat>
  <Paragraphs>91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38</vt:i4>
      </vt:variant>
    </vt:vector>
  </HeadingPairs>
  <TitlesOfParts>
    <vt:vector size="39" baseType="lpstr">
      <vt:lpstr>Tema di Office</vt:lpstr>
      <vt:lpstr>SCRIPTA MANENT…</vt:lpstr>
      <vt:lpstr>I PRIMI SEGNI I PITTOGRAMMI</vt:lpstr>
      <vt:lpstr>ALCUNI TRA I LUOGHI IN CUI SONO STATI TROVATI PITTURE, GRAFFITI O PITTOGRAMMI </vt:lpstr>
      <vt:lpstr>LE BULLAE </vt:lpstr>
      <vt:lpstr> 8000 a. C. IRAN E PAKISTAN </vt:lpstr>
      <vt:lpstr>Presentazione standard di PowerPoint</vt:lpstr>
      <vt:lpstr>  Bullae TAVOLETTE CON I SIMBOLI DEI GETTONI IMPRESSI SIRIA - 3300 a.C STRUMENTO DI PIETRA, DI LEGNO O DI METALLO ARGILLA  </vt:lpstr>
      <vt:lpstr>I SIMBOLI A FORMA DI CUNEO </vt:lpstr>
      <vt:lpstr>SCRITTURA CUNEIFORME</vt:lpstr>
      <vt:lpstr>    TAVOLETTA CON SCRITTURA CUNEIFORME EBLA (SIRIA) - III MILLENNIO a.C. STRUMENTO DI METALLO, D'AVORIO O DI LEGNO ARGILLA </vt:lpstr>
      <vt:lpstr> I GEROGLIFICI E GLI IDEOGRAMMI  </vt:lpstr>
      <vt:lpstr>IMPORTANTE!</vt:lpstr>
      <vt:lpstr>GEROGLIFICI DEL PAPIRO DEL  «LIBRO DEI MORTI» Strumenti e materiali scrittori PAPIRO, CON CUI SI FORMAVA ANCHE UN LIBRO A FORMA DI ROTOLO, PARETI ASTICCIOLA DI BAMBU' TAGLIATA TRASVERSALMENTE INCHIOSTRO COMPOSTO DI NERO DI FULIGGINE O DI CARBONE DI LEGNO, GRATTATO DAL VASELLAME DI CUCINA E TRATTATO CON UNA LEGGERA SOLUZIONE DI COLLA </vt:lpstr>
      <vt:lpstr>L'ALFABETO </vt:lpstr>
      <vt:lpstr>Presentazione standard di PowerPoint</vt:lpstr>
      <vt:lpstr>Presentazione standard di PowerPoint</vt:lpstr>
      <vt:lpstr>DALLA FENICIA…</vt:lpstr>
      <vt:lpstr>…ALLA GRECIA</vt:lpstr>
      <vt:lpstr>Esempio di scrittura fenicia incisa su un sarcofago proveniente da Sidone, città fenicia </vt:lpstr>
      <vt:lpstr>Presentazione standard di PowerPoint</vt:lpstr>
      <vt:lpstr>DALL'ALFABETO FENICIO A QUELLO LATINO</vt:lpstr>
      <vt:lpstr>Disegno segni alfabetici - geroglifico RAPPRESENTAZIONE SCHEMATICA DELLA EVOLUZIONE DELLE PRIME DUE LETTERE DEL NOSTRO ALFABETO</vt:lpstr>
      <vt:lpstr>ALFABETO FENICIO L'alfabeto fenicio non aveva vocali. Alcuni suoni, pero', che non hanno corrispondente italiano (quelli con l'asterisco) sono serviti ai greci per formare le vocali </vt:lpstr>
      <vt:lpstr>Alfabeto greco</vt:lpstr>
      <vt:lpstr>Alfabeto latino</vt:lpstr>
      <vt:lpstr>LA DIREZIONE DELLA SCRITTURA </vt:lpstr>
      <vt:lpstr>I DIVERSI TIPI DI SCRITTURA </vt:lpstr>
      <vt:lpstr>SCRITTURA GRECA </vt:lpstr>
      <vt:lpstr>SCRITTURA LATINA </vt:lpstr>
      <vt:lpstr>STILI NAZIONALI </vt:lpstr>
      <vt:lpstr>Presentazione standard di PowerPoint</vt:lpstr>
      <vt:lpstr>LO SVILUPPO DELLA SCRITTURA LATINA</vt:lpstr>
      <vt:lpstr>ESEMPIO DI SCRITTURA CAPITALE Biblioteca Vaticana: Manoscritto di Virgilio Scrittura CAPITALE del IV sec E' così detta dalle maiuscole dell'intestazione dei capitoli, in latino "capita".</vt:lpstr>
      <vt:lpstr>ESEMPIO DI SCRITTURA ONCIALE Il nome deriva da un passo di S. Girolamo e indica lettere di grande formato (dal latino uncia) Immagine: sacramentale di papa Gregorio Magno.  Codice del IX sec., scritto in oro con scrittura onciale, </vt:lpstr>
      <vt:lpstr>ESEMPIO DI SCRITTURA MINUSCOLA CAROLINA</vt:lpstr>
      <vt:lpstr>ESEMPIO DI MINUSCOLA GOTICA ITALIANA</vt:lpstr>
      <vt:lpstr>LA VIDEOSCRITTURA</vt:lpstr>
      <vt:lpstr>I NUOVI SIMBOLI ALCUNE DELLE PIU' NOTE "EMOTICON" USATE IN E-MAIL E CHAT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Raffaella</dc:creator>
  <cp:lastModifiedBy>Raffaella</cp:lastModifiedBy>
  <cp:revision>11</cp:revision>
  <dcterms:created xsi:type="dcterms:W3CDTF">2013-04-30T04:19:25Z</dcterms:created>
  <dcterms:modified xsi:type="dcterms:W3CDTF">2013-05-09T05:41:42Z</dcterms:modified>
</cp:coreProperties>
</file>